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8" r:id="rId2"/>
    <p:sldId id="259" r:id="rId3"/>
    <p:sldId id="287" r:id="rId4"/>
    <p:sldId id="276" r:id="rId5"/>
    <p:sldId id="280" r:id="rId6"/>
    <p:sldId id="279" r:id="rId7"/>
    <p:sldId id="298" r:id="rId8"/>
    <p:sldId id="289" r:id="rId9"/>
    <p:sldId id="290" r:id="rId10"/>
    <p:sldId id="316" r:id="rId11"/>
    <p:sldId id="322" r:id="rId12"/>
    <p:sldId id="326" r:id="rId13"/>
    <p:sldId id="328" r:id="rId14"/>
    <p:sldId id="329" r:id="rId15"/>
    <p:sldId id="330" r:id="rId16"/>
    <p:sldId id="333" r:id="rId17"/>
    <p:sldId id="334" r:id="rId18"/>
    <p:sldId id="349" r:id="rId19"/>
    <p:sldId id="337" r:id="rId20"/>
    <p:sldId id="338" r:id="rId21"/>
    <p:sldId id="335" r:id="rId22"/>
    <p:sldId id="336" r:id="rId23"/>
    <p:sldId id="348" r:id="rId24"/>
    <p:sldId id="339" r:id="rId25"/>
    <p:sldId id="342" r:id="rId26"/>
    <p:sldId id="340" r:id="rId27"/>
    <p:sldId id="344" r:id="rId28"/>
    <p:sldId id="345" r:id="rId29"/>
    <p:sldId id="346" r:id="rId30"/>
    <p:sldId id="343" r:id="rId31"/>
    <p:sldId id="347" r:id="rId32"/>
    <p:sldId id="350" r:id="rId33"/>
    <p:sldId id="351" r:id="rId34"/>
    <p:sldId id="352" r:id="rId35"/>
    <p:sldId id="353" r:id="rId36"/>
    <p:sldId id="354" r:id="rId37"/>
    <p:sldId id="28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icroso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B7C6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1"/>
    <p:restoredTop sz="71253"/>
  </p:normalViewPr>
  <p:slideViewPr>
    <p:cSldViewPr snapToGrid="0" snapToObjects="1">
      <p:cViewPr varScale="1">
        <p:scale>
          <a:sx n="56" d="100"/>
          <a:sy n="56" d="100"/>
        </p:scale>
        <p:origin x="2384" y="184"/>
      </p:cViewPr>
      <p:guideLst/>
    </p:cSldViewPr>
  </p:slideViewPr>
  <p:outlineViewPr>
    <p:cViewPr>
      <p:scale>
        <a:sx n="33" d="100"/>
        <a:sy n="33" d="100"/>
      </p:scale>
      <p:origin x="0" y="-2488"/>
    </p:cViewPr>
  </p:outlin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6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1B8B5-0653-8F42-8CEB-007E29FD0048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19A96-CBC8-314E-ABB0-2848F7EBC0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04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分三个课时讲，今天我们开始讲第二课时</a:t>
            </a:r>
            <a:endParaRPr kumimoji="1" lang="en-US" altLang="zh-CN" dirty="0"/>
          </a:p>
          <a:p>
            <a:r>
              <a:rPr kumimoji="1" lang="zh-CN" altLang="en-US" dirty="0"/>
              <a:t>开始第二课时之前，先来回顾第一课时的动态代理的基础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89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工具生产和转换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文件内容的所有工作都是基于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ClassVisitor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这个抽象类进行的。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ClassVisitor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抽象类中的每一个方法会对应到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文件的相应区域，每个方法负责处理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文件相应区域的字节码内容。该图展示了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ClassVisitor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抽象类的成员函数。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33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362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43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708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luanlouis</a:t>
            </a:r>
            <a:r>
              <a:rPr kumimoji="1" lang="en-US" altLang="zh-CN" dirty="0"/>
              <a:t>/article/details/51095702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AOP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之编译期织入、装载期织入、运行时织入</a:t>
            </a:r>
          </a:p>
          <a:p>
            <a:r>
              <a:rPr kumimoji="1" lang="en-US" altLang="zh-CN"/>
              <a:t>https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wenbingoon</a:t>
            </a:r>
            <a:r>
              <a:rPr kumimoji="1" lang="en-US" altLang="zh-CN" dirty="0"/>
              <a:t>/article/details/22888619	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208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029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www.cnblogs.com</a:t>
            </a:r>
            <a:r>
              <a:rPr kumimoji="1" lang="en-US" altLang="zh-CN" dirty="0"/>
              <a:t>/xrq730/p/4919025.html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16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828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194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2580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6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018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418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404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196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autfish</a:t>
            </a:r>
            <a:r>
              <a:rPr kumimoji="1" lang="en-US" altLang="zh-CN" dirty="0"/>
              <a:t>/article/details/51184405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5491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8065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966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526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6613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sishuok.com</a:t>
            </a:r>
            <a:r>
              <a:rPr kumimoji="1" lang="en-US" altLang="zh-CN" dirty="0"/>
              <a:t>/forum/posts/list/281.html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7672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这节课我们深入</a:t>
            </a:r>
            <a:r>
              <a:rPr kumimoji="1" lang="en-US" altLang="zh-CN" dirty="0"/>
              <a:t>JDK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Proxy</a:t>
            </a:r>
            <a:r>
              <a:rPr kumimoji="1" lang="zh-CN" altLang="en-US" dirty="0"/>
              <a:t>源码，探索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如何生成代理类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asm</a:t>
            </a:r>
            <a:r>
              <a:rPr kumimoji="1" lang="zh-CN" altLang="en-US" dirty="0"/>
              <a:t>字节码框架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CGLIB</a:t>
            </a:r>
            <a:r>
              <a:rPr kumimoji="1" lang="zh-CN" altLang="en-US" dirty="0"/>
              <a:t> 如何利用</a:t>
            </a:r>
            <a:r>
              <a:rPr kumimoji="1" lang="en-US" altLang="zh-CN" dirty="0" err="1"/>
              <a:t>asm</a:t>
            </a:r>
            <a:r>
              <a:rPr kumimoji="1" lang="zh-CN" altLang="en-US" dirty="0"/>
              <a:t>实现动态代理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3014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6609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656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在应用系统调用声明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@Transactional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的目标方法时，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Framework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代理，在代码运行时生成一个代理对象，根据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@Transactional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的属性配置信息，这个代理对象决定该声明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@Transactional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的目标方法是否由拦截器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TransactionInterceptor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来使用拦截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TransactionInterceptor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拦截时，会在在目标方法开始执行之前创建并加入事务，并执行目标方法的逻辑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最后根据执行情况是否出现异常，利用抽象事务管理器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AbstractPlatformTransactionManager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操作数据源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提交或回滚事务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048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www.ibm.com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developerworks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cn</a:t>
            </a:r>
            <a:r>
              <a:rPr kumimoji="1" lang="en-US" altLang="zh-CN" dirty="0"/>
              <a:t>/java/j-master-spring-transactional-use/</a:t>
            </a:r>
            <a:r>
              <a:rPr kumimoji="1" lang="en-US" altLang="zh-CN" dirty="0" err="1"/>
              <a:t>index.html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488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www.ibm.com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developerworks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cn</a:t>
            </a:r>
            <a:r>
              <a:rPr kumimoji="1" lang="en-US" altLang="zh-CN" dirty="0"/>
              <a:t>/java/j-master-spring-transactional-use/</a:t>
            </a:r>
            <a:r>
              <a:rPr kumimoji="1" lang="en-US" altLang="zh-CN" dirty="0" err="1"/>
              <a:t>index.html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9357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  <a:r>
              <a:rPr kumimoji="1" lang="en-US" altLang="zh-CN" dirty="0"/>
              <a:t>AOP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@Transactional</a:t>
            </a:r>
            <a:r>
              <a:rPr kumimoji="1" lang="zh-CN" altLang="en-US"/>
              <a:t>的顺序问题：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my.oschina.net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yugj</a:t>
            </a:r>
            <a:r>
              <a:rPr kumimoji="1" lang="en-US" altLang="zh-CN" dirty="0"/>
              <a:t>/blog/615396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0088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交流环节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361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337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725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生成代理类的字节码就是简单的三个步骤。</a:t>
            </a:r>
            <a:endParaRPr kumimoji="1" lang="en-US" altLang="zh-CN" dirty="0"/>
          </a:p>
          <a:p>
            <a:r>
              <a:rPr kumimoji="1" lang="zh-CN" altLang="en-US" dirty="0"/>
              <a:t>第三步不仅生成了代理类的字节码，也同时实例化了</a:t>
            </a:r>
            <a:endParaRPr kumimoji="1" lang="en-US" altLang="zh-CN" dirty="0"/>
          </a:p>
          <a:p>
            <a:r>
              <a:rPr kumimoji="1" lang="zh-CN" altLang="en-US" dirty="0"/>
              <a:t>代理类的对象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39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43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点来说，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对于软件架构设计，尤其对于既有软件系统是有一定掣肘的。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而第</a:t>
            </a:r>
            <a:r>
              <a:rPr kumimoji="1" lang="en-US" altLang="zh-CN" dirty="0"/>
              <a:t>3</a:t>
            </a:r>
            <a:r>
              <a:rPr kumimoji="1" lang="zh-CN" altLang="en-US" dirty="0"/>
              <a:t>点考虑到性能影响，我们需要寻找能克服这两种缺陷的实现方式。</a:t>
            </a:r>
            <a:endParaRPr kumimoji="1" lang="en-US" altLang="zh-CN" dirty="0"/>
          </a:p>
          <a:p>
            <a:r>
              <a:rPr kumimoji="1" lang="zh-CN" altLang="en-US" dirty="0"/>
              <a:t>下面我们来学习下</a:t>
            </a:r>
            <a:r>
              <a:rPr kumimoji="1" lang="en-US" altLang="zh-CN" dirty="0" err="1"/>
              <a:t>cglib</a:t>
            </a:r>
            <a:r>
              <a:rPr kumimoji="1" lang="zh-CN" altLang="en-US" dirty="0"/>
              <a:t>的实现的动态代理，在那之前先了解下 </a:t>
            </a:r>
            <a:r>
              <a:rPr kumimoji="1" lang="en-US" altLang="zh-CN" dirty="0" err="1"/>
              <a:t>asm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649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字节码层面的代码分析和修改工具；目标是生成，转换和分析已编译的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文件，可使用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工具读／写／转换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无需提供源代码即可对应用嵌入所需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代码，用于应用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性能分析，代码优化和代码混淆等工作。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作为一种轻量级、高性能的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字节码操控和分析框架，设计了一种更有效的方法、提供更好的性能和内存占用。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在许多领域都有应用，并已成为事实上的字节码处理框架标准。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https://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xysmiracle</a:t>
            </a:r>
            <a:r>
              <a:rPr kumimoji="1" lang="en-US" altLang="zh-CN" dirty="0"/>
              <a:t>/article/details/38293795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19A96-CBC8-314E-ABB0-2848F7EBC06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44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B1462-A939-E844-9926-C6DD9BE6D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6D3C9E-4344-6C4B-8745-AA6591882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7A9A2-B63B-4949-9B61-F5FBF344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097C47-1D84-5548-8CA0-61DB84E4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1384E6-703C-BA44-99BA-B50A9852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415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A5F40-F7EF-2947-A3B0-5734ABF4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D892BF-C8C8-CE4D-84EB-9A7D8AD25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3A02D6-F450-0949-B2ED-28036BE4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D3674-1060-3443-B3CC-805196B3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38ACD0-9E9C-874E-8A7B-42D402D7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36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FAEC0D-D0C7-0747-9FC4-C6342D0EC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250C2F-876A-4648-83C5-9968F4AD3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C5C13-97A6-1848-A0CC-2D2B148C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DEBCC-2D10-684E-83D0-68D55EC4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CB39B-7ACE-B94F-BD78-C73EC3ED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023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C1753-4038-7640-BA4C-A5F1AE92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9D583-99D7-1044-BE77-EB507160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6D7C6E-50BE-FD4E-9D1F-7BD4E0D45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261F5C-9859-8B4B-AC50-77826588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ABCE8-7ACE-A545-ACD8-51F66B54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43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CB3B8-276B-254E-B4F2-AFDD871A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4AAB2B-A881-6149-80D2-FF108B8A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E0095E-AF36-9E46-B228-5825993A1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D5846-2998-2148-917E-8BBD849F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2215C2-FCB3-3E4A-91F5-FE0FD48F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15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A67F7-4D53-C64E-9AB5-F72638A9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5FDA0-9918-5449-AC6F-E4FF7472D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5F2407-B3C1-D14B-907E-5E5E757D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9E0911-4D7C-D34B-9452-95CF8275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58463-A669-E542-932C-3862F254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3EFDB1-B536-414D-B8C9-10450950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5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23A05-0206-A345-B13C-288D20A7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A8975E-96C9-FB4D-B6AD-50126AD24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442252-E358-1040-AB70-86274C6E7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693406-FA22-3241-B5F8-AA33D6006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A1056A-B2AB-E642-A9BF-B3B79C3F7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65EDB1-5912-D346-A87E-AD6202E0D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C10431-40F8-8349-91D6-741E4875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71F2A8-42CD-2048-B387-80D6BE1E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467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AB649-8DE9-F947-AAC8-49A75E32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FFF9C5-1704-8A46-96F1-50F68E94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EEB688-FEC5-C74E-A556-5F2956A1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6ADBAB-8621-9A44-898C-17720729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33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413CB6-6861-4842-838D-2F0276F1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B049A0-3CEF-8544-91FA-3A26F682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DBF786-AB2C-AF43-A4DF-C7E62E6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74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35698-F922-0548-8FF2-DFDF6F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BE428-A3F3-1A46-892B-45AF1857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547065-C974-C74D-94FE-7043B7E0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F94FFB-2A03-B743-B5A0-83BA4995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8A042B-DE93-AB41-96BB-7E954961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3802F4-6AA1-754F-AC8A-EFD15E32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19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21F4A-4BA8-1942-A467-6815D626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95D18C-DD18-B743-8F3F-8A329E487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4B9834-8C6C-A04B-B553-40080DEEC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862ABE-5D54-4F4A-B5EA-84A4A0F8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2A1D32-8AE9-8847-B370-2AA79B13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A47114-18A2-1B4B-830E-56D0CED7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885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1EAB19-98BE-B848-8441-A911A8AE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8B60EC-2939-FB4C-8AA6-072A8B8B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2B2B2B"/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C40C9-2CFB-434F-A9BB-7493A458D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94611-420C-CE49-9398-824DC64F610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D0EA6-6AF9-F047-858F-60EC4A970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6953B6-0B78-6A40-B15E-3A3C3272D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C3F6B-FF48-7249-9D65-29CE219D6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495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90000"/>
            </a:schemeClr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1F5D2-25B6-9D4A-8BFE-73C1D887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动态代理原理及应用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859ED-99C9-3B4A-B209-7D16E209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代理模式、静态代理、动态代理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JDK</a:t>
            </a:r>
            <a:r>
              <a:rPr kumimoji="1" lang="zh-CN" altLang="en-US" dirty="0"/>
              <a:t>和</a:t>
            </a:r>
            <a:r>
              <a:rPr lang="en-US" altLang="zh-CN" dirty="0"/>
              <a:t>CGLIB</a:t>
            </a:r>
            <a:r>
              <a:rPr lang="zh-CN" altLang="en-US" dirty="0"/>
              <a:t> 实现动态代理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Java</a:t>
            </a:r>
            <a:r>
              <a:rPr kumimoji="1" lang="zh-CN" altLang="en-US" dirty="0"/>
              <a:t>动态代理典型应用</a:t>
            </a:r>
          </a:p>
        </p:txBody>
      </p:sp>
    </p:spTree>
    <p:extLst>
      <p:ext uri="{BB962C8B-B14F-4D97-AF65-F5344CB8AC3E}">
        <p14:creationId xmlns:p14="http://schemas.microsoft.com/office/powerpoint/2010/main" val="244681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US" sz="3200" dirty="0"/>
              <a:t>接口和组件</a:t>
            </a:r>
            <a:endParaRPr kumimoji="1"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206C8-7D51-8441-BEAB-352CD087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2978"/>
            <a:ext cx="9652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1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CGLIB</a:t>
            </a:r>
            <a:r>
              <a:rPr kumimoji="1" lang="zh-CN" altLang="en-US" dirty="0"/>
              <a:t> 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实例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3871AC-910A-E249-8524-E6CD5D7C4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90"/>
            <a:ext cx="12192000" cy="36874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A8A7FD-2C04-EB40-818F-3BB2A701C22C}"/>
              </a:ext>
            </a:extLst>
          </p:cNvPr>
          <p:cNvSpPr txBox="1"/>
          <p:nvPr/>
        </p:nvSpPr>
        <p:spPr>
          <a:xfrm>
            <a:off x="6960964" y="2533943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实现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MethodInterceptor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A55B91-1635-3B49-ABE9-CFFCEF66B2F8}"/>
              </a:ext>
            </a:extLst>
          </p:cNvPr>
          <p:cNvSpPr txBox="1"/>
          <p:nvPr/>
        </p:nvSpPr>
        <p:spPr>
          <a:xfrm>
            <a:off x="6960964" y="3746528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2.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真实主题方法调用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08EBCB-3EA5-1947-A598-62F08E5669A0}"/>
              </a:ext>
            </a:extLst>
          </p:cNvPr>
          <p:cNvSpPr txBox="1"/>
          <p:nvPr/>
        </p:nvSpPr>
        <p:spPr>
          <a:xfrm>
            <a:off x="6960964" y="4377663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3.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代理方法内容：打印日志 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6398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D81FB8-2CE1-2C4B-BFE1-F605AEC7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9" y="486888"/>
            <a:ext cx="107061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C81EFD-153B-2F4A-B5F9-BE6303C6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71" y="238496"/>
            <a:ext cx="9994900" cy="609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942933-62C6-874D-875A-2F16516C8A82}"/>
              </a:ext>
            </a:extLst>
          </p:cNvPr>
          <p:cNvSpPr txBox="1"/>
          <p:nvPr/>
        </p:nvSpPr>
        <p:spPr>
          <a:xfrm>
            <a:off x="6434887" y="2403369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3.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Callbacks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存储回调处理类，数组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544BB9-72A7-084F-8686-38C9ED952946}"/>
              </a:ext>
            </a:extLst>
          </p:cNvPr>
          <p:cNvSpPr txBox="1"/>
          <p:nvPr/>
        </p:nvSpPr>
        <p:spPr>
          <a:xfrm>
            <a:off x="6434887" y="1549389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创建工具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4A2132-AFCC-444E-BB99-A36BEA00D163}"/>
              </a:ext>
            </a:extLst>
          </p:cNvPr>
          <p:cNvSpPr txBox="1"/>
          <p:nvPr/>
        </p:nvSpPr>
        <p:spPr>
          <a:xfrm>
            <a:off x="6434887" y="1990247"/>
            <a:ext cx="439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2.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配置要代理的类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7679B5-DC63-2741-837C-0C558B8EA225}"/>
              </a:ext>
            </a:extLst>
          </p:cNvPr>
          <p:cNvSpPr txBox="1"/>
          <p:nvPr/>
        </p:nvSpPr>
        <p:spPr>
          <a:xfrm>
            <a:off x="8123459" y="2816491"/>
            <a:ext cx="38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4.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代理方法内容（打印日志 ？）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9859D1-76E1-F74D-933D-699A900DC73E}"/>
              </a:ext>
            </a:extLst>
          </p:cNvPr>
          <p:cNvSpPr txBox="1"/>
          <p:nvPr/>
        </p:nvSpPr>
        <p:spPr>
          <a:xfrm>
            <a:off x="8123459" y="4981364"/>
            <a:ext cx="38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5.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 代理类对象调用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sell()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84313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第三课时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 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AOP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 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实现事务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61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处理一些具有横切性质的系统功能，如日志、事务管理、安全检查、缓存、对象池管理等，</a:t>
            </a:r>
            <a:r>
              <a:rPr lang="en-US" altLang="zh-CN" dirty="0"/>
              <a:t>AOP </a:t>
            </a:r>
            <a:r>
              <a:rPr lang="zh-CN" altLang="en-US" dirty="0"/>
              <a:t>已经成为一种非常常用的解决方案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5978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横切概念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80211" cy="295538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handle1() {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 	play1();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	play2();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}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857B9CE-709A-3F4F-A550-B0AA6C871FCB}"/>
              </a:ext>
            </a:extLst>
          </p:cNvPr>
          <p:cNvSpPr txBox="1">
            <a:spLocks/>
          </p:cNvSpPr>
          <p:nvPr/>
        </p:nvSpPr>
        <p:spPr>
          <a:xfrm>
            <a:off x="7495903" y="1825625"/>
            <a:ext cx="2780211" cy="2955381"/>
          </a:xfrm>
          <a:prstGeom prst="rect">
            <a:avLst/>
          </a:prstGeom>
          <a:solidFill>
            <a:srgbClr val="2B2B2B"/>
          </a:solidFill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handle2() {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 	play3();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	play4();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}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F04DD8C-12E3-D945-B0AF-BA906E213E87}"/>
              </a:ext>
            </a:extLst>
          </p:cNvPr>
          <p:cNvSpPr txBox="1">
            <a:spLocks/>
          </p:cNvSpPr>
          <p:nvPr/>
        </p:nvSpPr>
        <p:spPr>
          <a:xfrm>
            <a:off x="838200" y="5309054"/>
            <a:ext cx="7461067" cy="856615"/>
          </a:xfrm>
          <a:prstGeom prst="rect">
            <a:avLst/>
          </a:prstGeom>
          <a:solidFill>
            <a:srgbClr val="2B2B2B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dirty="0"/>
              <a:t>在纵向的流程插入日志打印功能：例如在</a:t>
            </a:r>
            <a:r>
              <a:rPr kumimoji="1" lang="en-US" altLang="zh-CN" dirty="0"/>
              <a:t>play1()</a:t>
            </a:r>
            <a:r>
              <a:rPr kumimoji="1" lang="zh-CN" altLang="en-US" dirty="0"/>
              <a:t>之前插入日志、在</a:t>
            </a:r>
            <a:r>
              <a:rPr kumimoji="1" lang="en-US" altLang="zh-CN" dirty="0"/>
              <a:t>play4()</a:t>
            </a:r>
            <a:r>
              <a:rPr kumimoji="1" lang="zh-CN" altLang="en-US" dirty="0"/>
              <a:t>之后插入日志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241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横切概念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857B9CE-709A-3F4F-A550-B0AA6C871FCB}"/>
              </a:ext>
            </a:extLst>
          </p:cNvPr>
          <p:cNvSpPr txBox="1">
            <a:spLocks/>
          </p:cNvSpPr>
          <p:nvPr/>
        </p:nvSpPr>
        <p:spPr>
          <a:xfrm>
            <a:off x="7495903" y="1825625"/>
            <a:ext cx="2780211" cy="2955381"/>
          </a:xfrm>
          <a:prstGeom prst="rect">
            <a:avLst/>
          </a:prstGeom>
          <a:solidFill>
            <a:srgbClr val="2B2B2B"/>
          </a:solidFill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handle2() {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 	play3();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	play4();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}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F04DD8C-12E3-D945-B0AF-BA906E213E87}"/>
              </a:ext>
            </a:extLst>
          </p:cNvPr>
          <p:cNvSpPr txBox="1">
            <a:spLocks/>
          </p:cNvSpPr>
          <p:nvPr/>
        </p:nvSpPr>
        <p:spPr>
          <a:xfrm>
            <a:off x="838200" y="5309054"/>
            <a:ext cx="7461067" cy="856615"/>
          </a:xfrm>
          <a:prstGeom prst="rect">
            <a:avLst/>
          </a:prstGeom>
          <a:solidFill>
            <a:srgbClr val="2B2B2B"/>
          </a:solidFill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dirty="0"/>
              <a:t>在纵向的流程插入日志打印功能</a:t>
            </a:r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AD8C4F-E11E-F947-98F3-DFC532BEA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3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切面（</a:t>
            </a:r>
            <a:r>
              <a:rPr lang="en-US" altLang="zh-CN" dirty="0"/>
              <a:t>aspect</a:t>
            </a:r>
            <a:r>
              <a:rPr lang="zh-CN" altLang="en-US" dirty="0"/>
              <a:t>）：</a:t>
            </a:r>
            <a:endParaRPr lang="en-US" altLang="zh-CN" dirty="0"/>
          </a:p>
          <a:p>
            <a:pPr marL="457189" lvl="1" indent="0">
              <a:lnSpc>
                <a:spcPct val="170000"/>
              </a:lnSpc>
              <a:buNone/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</a:rPr>
              <a:t>类是对物体特征的抽象，切面就是对横切关注点的抽象  （日志功能、事务功能）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228594" lvl="1">
              <a:lnSpc>
                <a:spcPct val="17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连接点（</a:t>
            </a:r>
            <a:r>
              <a:rPr lang="en-US" altLang="zh-CN" sz="2800" dirty="0" err="1">
                <a:solidFill>
                  <a:schemeClr val="bg2">
                    <a:lumMod val="90000"/>
                  </a:schemeClr>
                </a:solidFill>
              </a:rPr>
              <a:t>joinpoint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457188" lvl="2" indent="0">
              <a:lnSpc>
                <a:spcPct val="170000"/>
              </a:lnSpc>
              <a:spcBef>
                <a:spcPts val="1000"/>
              </a:spcBef>
              <a:buNone/>
            </a:pP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被拦截到的点，因为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Spring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只支持方法类型的连接点，所以在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Spring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中连接点指的就是被拦截到的方法，实际上连接点还可以是字段或者构造器  （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handle1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handle2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）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228594" lvl="1">
              <a:lnSpc>
                <a:spcPct val="17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切入点（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</a:rPr>
              <a:t>pointcut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bg2">
                  <a:lumMod val="90000"/>
                </a:schemeClr>
              </a:solidFill>
            </a:endParaRPr>
          </a:p>
          <a:p>
            <a:pPr marL="457188" lvl="2" indent="0">
              <a:lnSpc>
                <a:spcPct val="170000"/>
              </a:lnSpc>
              <a:spcBef>
                <a:spcPts val="1000"/>
              </a:spcBef>
              <a:buNone/>
            </a:pP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对连接点进行拦截的定义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zh-CN" altLang="en-US" dirty="0"/>
              <a:t>通知（</a:t>
            </a:r>
            <a:r>
              <a:rPr lang="en-US" altLang="zh-CN" dirty="0"/>
              <a:t>advice</a:t>
            </a:r>
            <a:r>
              <a:rPr lang="zh-CN" altLang="en-US" dirty="0"/>
              <a:t>）</a:t>
            </a:r>
          </a:p>
          <a:p>
            <a:pPr marL="457188" lvl="2" indent="0">
              <a:lnSpc>
                <a:spcPct val="170000"/>
              </a:lnSpc>
              <a:spcBef>
                <a:spcPts val="1000"/>
              </a:spcBef>
              <a:buNone/>
            </a:pPr>
            <a:r>
              <a:rPr lang="zh-CN" altLang="en-US" sz="2100" dirty="0">
                <a:solidFill>
                  <a:schemeClr val="bg2">
                    <a:lumMod val="90000"/>
                  </a:schemeClr>
                </a:solidFill>
              </a:rPr>
              <a:t>所谓通知指的就是指拦截到连接点之后要执行的代码，通知分为前置、后置、异常、最终、环绕通知五类</a:t>
            </a:r>
          </a:p>
        </p:txBody>
      </p:sp>
    </p:spTree>
    <p:extLst>
      <p:ext uri="{BB962C8B-B14F-4D97-AF65-F5344CB8AC3E}">
        <p14:creationId xmlns:p14="http://schemas.microsoft.com/office/powerpoint/2010/main" val="41358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横切概念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857B9CE-709A-3F4F-A550-B0AA6C871FCB}"/>
              </a:ext>
            </a:extLst>
          </p:cNvPr>
          <p:cNvSpPr txBox="1">
            <a:spLocks/>
          </p:cNvSpPr>
          <p:nvPr/>
        </p:nvSpPr>
        <p:spPr>
          <a:xfrm>
            <a:off x="7495903" y="1825625"/>
            <a:ext cx="2780211" cy="2955381"/>
          </a:xfrm>
          <a:prstGeom prst="rect">
            <a:avLst/>
          </a:prstGeom>
          <a:solidFill>
            <a:srgbClr val="2B2B2B"/>
          </a:solidFill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handle2() {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 	play3();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	play4();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}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F04DD8C-12E3-D945-B0AF-BA906E213E87}"/>
              </a:ext>
            </a:extLst>
          </p:cNvPr>
          <p:cNvSpPr txBox="1">
            <a:spLocks/>
          </p:cNvSpPr>
          <p:nvPr/>
        </p:nvSpPr>
        <p:spPr>
          <a:xfrm>
            <a:off x="838200" y="5309054"/>
            <a:ext cx="7461067" cy="856615"/>
          </a:xfrm>
          <a:prstGeom prst="rect">
            <a:avLst/>
          </a:prstGeom>
          <a:solidFill>
            <a:srgbClr val="2B2B2B"/>
          </a:solidFill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dirty="0"/>
              <a:t>在纵向的流程插入日志打印功能</a:t>
            </a:r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AD8C4F-E11E-F947-98F3-DFC532BEA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3"/>
            <a:ext cx="10515600" cy="50323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  try{</a:t>
            </a:r>
            <a:br>
              <a:rPr lang="en-US" altLang="zh-CN" sz="2400" dirty="0"/>
            </a:br>
            <a:r>
              <a:rPr lang="en-US" altLang="zh-CN" dirty="0"/>
              <a:t>    //</a:t>
            </a:r>
            <a:r>
              <a:rPr lang="zh-CN" altLang="en-US" dirty="0"/>
              <a:t>前置通知</a:t>
            </a:r>
            <a:br>
              <a:rPr lang="zh-CN" altLang="en-US" sz="2400" dirty="0"/>
            </a:br>
            <a:r>
              <a:rPr lang="zh-CN" altLang="en-US" dirty="0"/>
              <a:t>         </a:t>
            </a:r>
            <a:r>
              <a:rPr lang="en-US" altLang="zh-CN" dirty="0"/>
              <a:t>//</a:t>
            </a:r>
            <a:r>
              <a:rPr lang="zh-CN" altLang="en-US" dirty="0"/>
              <a:t>环绕通知</a:t>
            </a:r>
            <a:br>
              <a:rPr lang="zh-CN" altLang="en-US" sz="2400" dirty="0"/>
            </a:br>
            <a:r>
              <a:rPr lang="zh-CN" altLang="en-US" dirty="0"/>
              <a:t>            </a:t>
            </a:r>
            <a:r>
              <a:rPr lang="en-US" altLang="zh-CN" dirty="0"/>
              <a:t>//</a:t>
            </a:r>
            <a:r>
              <a:rPr lang="zh-CN" altLang="en-US" b="1" u="sng" dirty="0"/>
              <a:t>调用目标对象方法</a:t>
            </a:r>
            <a:br>
              <a:rPr lang="zh-CN" altLang="en-US" sz="2400" dirty="0"/>
            </a:br>
            <a:r>
              <a:rPr lang="zh-CN" altLang="en-US" dirty="0"/>
              <a:t>         </a:t>
            </a:r>
            <a:r>
              <a:rPr lang="en-US" altLang="zh-CN" dirty="0"/>
              <a:t>//</a:t>
            </a:r>
            <a:r>
              <a:rPr lang="zh-CN" altLang="en-US" dirty="0"/>
              <a:t>环绕通知</a:t>
            </a:r>
            <a:br>
              <a:rPr lang="zh-CN" altLang="en-US" sz="2400" dirty="0"/>
            </a:br>
            <a:r>
              <a:rPr lang="zh-CN" altLang="en-US" dirty="0"/>
              <a:t>    </a:t>
            </a:r>
            <a:r>
              <a:rPr lang="en-US" altLang="zh-CN" dirty="0"/>
              <a:t>//</a:t>
            </a:r>
            <a:r>
              <a:rPr lang="zh-CN" altLang="en-US" dirty="0"/>
              <a:t>后置通知</a:t>
            </a:r>
            <a:br>
              <a:rPr lang="zh-CN" altLang="en-US" sz="2400" dirty="0"/>
            </a:br>
            <a:r>
              <a:rPr lang="zh-CN" altLang="en-US" dirty="0"/>
              <a:t>  </a:t>
            </a:r>
            <a:r>
              <a:rPr lang="en-US" altLang="zh-CN" dirty="0"/>
              <a:t>}catch(){</a:t>
            </a:r>
            <a:br>
              <a:rPr lang="en-US" altLang="zh-CN" sz="2400" dirty="0"/>
            </a:br>
            <a:r>
              <a:rPr lang="en-US" altLang="zh-CN" dirty="0"/>
              <a:t>    //</a:t>
            </a:r>
            <a:r>
              <a:rPr lang="zh-CN" altLang="en-US" dirty="0"/>
              <a:t>异常通知</a:t>
            </a:r>
            <a:br>
              <a:rPr lang="zh-CN" altLang="en-US" sz="2400" dirty="0"/>
            </a:br>
            <a:r>
              <a:rPr lang="zh-CN" altLang="en-US" dirty="0"/>
              <a:t>  </a:t>
            </a:r>
            <a:r>
              <a:rPr lang="en-US" altLang="zh-CN" dirty="0"/>
              <a:t>}finally{</a:t>
            </a:r>
            <a:br>
              <a:rPr lang="en-US" altLang="zh-CN" sz="2400" dirty="0"/>
            </a:br>
            <a:r>
              <a:rPr lang="en-US" altLang="zh-CN" dirty="0"/>
              <a:t>    //</a:t>
            </a:r>
            <a:r>
              <a:rPr lang="zh-CN" altLang="en-US" dirty="0"/>
              <a:t>终止通知</a:t>
            </a:r>
            <a:br>
              <a:rPr lang="zh-CN" altLang="en-US" sz="2400" dirty="0"/>
            </a:br>
            <a:r>
              <a:rPr lang="zh-CN" altLang="en-US" dirty="0"/>
              <a:t>  </a:t>
            </a:r>
            <a:r>
              <a:rPr lang="en-US" altLang="zh-CN" dirty="0"/>
              <a:t>}</a:t>
            </a:r>
            <a:endParaRPr lang="zh-CN" altLang="en-US" sz="21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7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2B7ACA7-7351-E44E-8CB7-94B5BF617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577941"/>
          </a:xfrm>
        </p:spPr>
        <p:txBody>
          <a:bodyPr>
            <a:normAutofit fontScale="92500" lnSpcReduction="10000"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实例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9B6A06-374B-E849-B2E1-623106F89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2268631"/>
            <a:ext cx="6946900" cy="254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11B20F-A66E-5C48-9997-49574DD4104E}"/>
              </a:ext>
            </a:extLst>
          </p:cNvPr>
          <p:cNvSpPr txBox="1"/>
          <p:nvPr/>
        </p:nvSpPr>
        <p:spPr>
          <a:xfrm>
            <a:off x="4143088" y="3187014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Spring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 管理</a:t>
            </a:r>
            <a:endParaRPr lang="en-US" altLang="zh-CN" sz="1600" dirty="0">
              <a:solidFill>
                <a:srgbClr val="FF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5129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第一课时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代理模式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静态代理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动态代理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121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实例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BA35E9-2D67-A846-B17C-9121BD0B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2535293"/>
            <a:ext cx="6489700" cy="3403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F80C9AB-5AEF-4842-9322-2FFFF3CEAD38}"/>
              </a:ext>
            </a:extLst>
          </p:cNvPr>
          <p:cNvSpPr txBox="1"/>
          <p:nvPr/>
        </p:nvSpPr>
        <p:spPr>
          <a:xfrm>
            <a:off x="3892835" y="3673232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定义切面类</a:t>
            </a:r>
            <a:endParaRPr lang="en-US" altLang="zh-CN" sz="1600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E49C69-373A-B34A-9066-98998800C71E}"/>
              </a:ext>
            </a:extLst>
          </p:cNvPr>
          <p:cNvSpPr txBox="1"/>
          <p:nvPr/>
        </p:nvSpPr>
        <p:spPr>
          <a:xfrm>
            <a:off x="9126681" y="4374271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指定连接点</a:t>
            </a:r>
            <a:endParaRPr lang="en-US" altLang="zh-CN" sz="1600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01AE46-FF9A-284B-9C6B-7BE1AF694177}"/>
              </a:ext>
            </a:extLst>
          </p:cNvPr>
          <p:cNvSpPr txBox="1"/>
          <p:nvPr/>
        </p:nvSpPr>
        <p:spPr>
          <a:xfrm>
            <a:off x="9126681" y="4864650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通知处理</a:t>
            </a:r>
            <a:endParaRPr lang="en-US" altLang="zh-CN" sz="1600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31C01A3-37DA-3445-9192-79FDAD3A3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57794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2.</a:t>
            </a:r>
            <a:r>
              <a:rPr kumimoji="1" lang="zh-CN" altLang="en-US" dirty="0"/>
              <a:t> 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82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实例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18F6A9-02C9-3B41-A5FA-3F38B8636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631"/>
            <a:ext cx="12192000" cy="2901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0C219E-7036-D14D-A8B5-0ECCA7913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894490"/>
            <a:ext cx="7632700" cy="4572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9BDE50-8BB0-254B-A4CE-73D1A423AC50}"/>
              </a:ext>
            </a:extLst>
          </p:cNvPr>
          <p:cNvSpPr txBox="1"/>
          <p:nvPr/>
        </p:nvSpPr>
        <p:spPr>
          <a:xfrm>
            <a:off x="838200" y="5363176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输出：</a:t>
            </a:r>
            <a:endParaRPr lang="en-US" altLang="zh-CN" sz="1600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5F13512-4D22-E442-BFF8-E41273BDB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57794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019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实例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0C120-8891-3F40-AB19-8D0E8757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74462"/>
            <a:ext cx="11582400" cy="421640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E503408-3229-B14A-A8BC-056C9D8C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515"/>
            <a:ext cx="10515600" cy="57794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4.</a:t>
            </a:r>
            <a:r>
              <a:rPr kumimoji="1" lang="zh-CN" altLang="en-US" dirty="0"/>
              <a:t> 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4530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两种使用方式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31C01A3-37DA-3445-9192-79FDAD3A3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187547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spring</a:t>
            </a:r>
            <a:r>
              <a:rPr lang="zh-CN" altLang="en-US" dirty="0"/>
              <a:t>提供使用</a:t>
            </a:r>
            <a:r>
              <a:rPr lang="en-US" altLang="zh-CN" dirty="0" err="1"/>
              <a:t>aop</a:t>
            </a:r>
            <a:r>
              <a:rPr lang="zh-CN" altLang="en-US" dirty="0"/>
              <a:t>的两种方式：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1. </a:t>
            </a:r>
            <a:r>
              <a:rPr lang="zh-CN" altLang="en-US" dirty="0"/>
              <a:t>注解方式实现</a:t>
            </a:r>
            <a:r>
              <a:rPr lang="en-US" altLang="zh-CN" dirty="0" err="1"/>
              <a:t>aop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2.</a:t>
            </a:r>
            <a:r>
              <a:rPr lang="zh-CN" altLang="en-US" dirty="0"/>
              <a:t>依赖接口方式。前面</a:t>
            </a:r>
            <a:r>
              <a:rPr kumimoji="1" lang="zh-CN" altLang="en-US" dirty="0"/>
              <a:t>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步可以使用如下“</a:t>
            </a:r>
            <a:r>
              <a:rPr lang="zh-CN" altLang="en-US" dirty="0"/>
              <a:t>依赖接口方式</a:t>
            </a:r>
            <a:r>
              <a:rPr kumimoji="1" lang="zh-CN" altLang="en-US" dirty="0"/>
              <a:t>”方式 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A5ED9B-00C2-7446-AC39-5C6925A7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3886200"/>
            <a:ext cx="11214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25690E-EE28-1A46-9B9F-EA1E468A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51673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3400" dirty="0"/>
              <a:t>@Aspect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作用是把当前类标识为一个切面供容器读取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400" dirty="0"/>
              <a:t>@Before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标识一个前置增强方法，相当于</a:t>
            </a:r>
            <a:r>
              <a:rPr lang="en-US" altLang="zh-CN" dirty="0" err="1"/>
              <a:t>BeforeAdvice</a:t>
            </a:r>
            <a:r>
              <a:rPr lang="zh-CN" altLang="en-US" dirty="0"/>
              <a:t>的功能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3400" dirty="0"/>
              <a:t>@</a:t>
            </a:r>
            <a:r>
              <a:rPr lang="en-US" altLang="zh-CN" sz="3400" dirty="0" err="1"/>
              <a:t>AfterReturning</a:t>
            </a:r>
            <a:endParaRPr lang="en-US" altLang="zh-CN" sz="3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900" dirty="0"/>
              <a:t>	</a:t>
            </a:r>
            <a:r>
              <a:rPr lang="zh-CN" altLang="en-US" sz="2900" dirty="0"/>
              <a:t>后置增强，相当于</a:t>
            </a:r>
            <a:r>
              <a:rPr lang="en-US" altLang="zh-CN" sz="2900" dirty="0" err="1"/>
              <a:t>AfterReturningAdvice</a:t>
            </a:r>
            <a:r>
              <a:rPr lang="zh-CN" altLang="en-US" sz="2900" dirty="0"/>
              <a:t>，方法正常退出时执行</a:t>
            </a:r>
            <a:endParaRPr lang="en-US" altLang="zh-CN" sz="2900" dirty="0"/>
          </a:p>
          <a:p>
            <a:pPr>
              <a:lnSpc>
                <a:spcPct val="150000"/>
              </a:lnSpc>
            </a:pPr>
            <a:r>
              <a:rPr lang="en-US" altLang="zh-CN" sz="3400" dirty="0"/>
              <a:t>@Around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环绕增强，相当于</a:t>
            </a:r>
            <a:r>
              <a:rPr lang="en-US" altLang="zh-CN" dirty="0" err="1"/>
              <a:t>MethodInterceptor</a:t>
            </a:r>
            <a:endParaRPr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lang="zh-CN" altLang="en-US" b="1" dirty="0"/>
              <a:t>注解说明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685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lang="zh-CN" altLang="en-US" b="1" dirty="0"/>
              <a:t>注解说明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9BDE50-8BB0-254B-A4CE-73D1A423AC50}"/>
              </a:ext>
            </a:extLst>
          </p:cNvPr>
          <p:cNvSpPr txBox="1"/>
          <p:nvPr/>
        </p:nvSpPr>
        <p:spPr>
          <a:xfrm>
            <a:off x="838200" y="5363176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输出：</a:t>
            </a:r>
            <a:endParaRPr lang="en-US" altLang="zh-CN" sz="1600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25690E-EE28-1A46-9B9F-EA1E468A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9409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@</a:t>
            </a:r>
            <a:r>
              <a:rPr lang="en-US" altLang="zh-CN" sz="2400" dirty="0" err="1"/>
              <a:t>AfterThrowing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异常抛出增强，相当于</a:t>
            </a:r>
            <a:r>
              <a:rPr lang="en-US" altLang="zh-CN" sz="2400" dirty="0" err="1"/>
              <a:t>ThrowsAdvice</a:t>
            </a:r>
            <a:r>
              <a:rPr lang="en-US" altLang="zh-CN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 @After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400" dirty="0"/>
              <a:t>	finally</a:t>
            </a:r>
            <a:r>
              <a:rPr lang="zh-CN" altLang="en-US" sz="2400" dirty="0"/>
              <a:t>增强，不管是抛出异常或者正常退出都会执行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@</a:t>
            </a:r>
            <a:r>
              <a:rPr lang="en-US" altLang="zh-CN" sz="2400" dirty="0" err="1"/>
              <a:t>DeclareParents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引介增强，相当于</a:t>
            </a:r>
            <a:r>
              <a:rPr lang="en-US" altLang="zh-CN" sz="2400" dirty="0" err="1"/>
              <a:t>IntroductionInterceptor</a:t>
            </a:r>
            <a:r>
              <a:rPr lang="zh-CN" altLang="en-US" sz="2400" dirty="0"/>
              <a:t>，使之有别的类的功能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713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25690E-EE28-1A46-9B9F-EA1E468A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50323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execution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457189" lvl="1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用于匹配方法执行的连接点，语法为：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execution(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方法修饰符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可选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) 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返回类型  方法名  参数  异常模式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可选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))</a:t>
            </a:r>
            <a:r>
              <a:rPr lang="en-US" altLang="zh-CN" dirty="0"/>
              <a:t> </a:t>
            </a:r>
          </a:p>
          <a:p>
            <a:pPr marL="457188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参数部分允许使用通配符：</a:t>
            </a:r>
          </a:p>
          <a:p>
            <a:pPr marL="457188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* 匹配任意字符，但只能匹配一个元素</a:t>
            </a:r>
          </a:p>
          <a:p>
            <a:pPr marL="457188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.. 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匹配任意字符，可以匹配任意多个元素，表示类时，必须和*联合使用</a:t>
            </a:r>
          </a:p>
          <a:p>
            <a:pPr marL="457188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+  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必须跟在类名后面，如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Horseman+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，表示类本身和继承或扩展指定类的所有类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lang="zh-CN" altLang="en-US" b="1" dirty="0"/>
              <a:t>切点函数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51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lang="zh-CN" altLang="en-US" b="1" dirty="0"/>
              <a:t>切点函数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25690E-EE28-1A46-9B9F-EA1E468A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452"/>
            <a:ext cx="10515600" cy="479724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@annotation()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表示标注了指定注解的目标类方法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 err="1"/>
              <a:t>args</a:t>
            </a:r>
            <a:r>
              <a:rPr lang="en-US" altLang="zh-CN" dirty="0"/>
              <a:t>()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通过目标类方法的参数类型指定切点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@</a:t>
            </a:r>
            <a:r>
              <a:rPr lang="en-US" altLang="zh-CN" dirty="0" err="1"/>
              <a:t>args</a:t>
            </a:r>
            <a:r>
              <a:rPr lang="en-US" altLang="zh-CN" dirty="0"/>
              <a:t>()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通过目标类参数的对象类型是否标注了指定注解指定切点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this()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大部分时候和</a:t>
            </a:r>
            <a:r>
              <a:rPr lang="en-US" altLang="zh-CN" dirty="0"/>
              <a:t>target()</a:t>
            </a:r>
            <a:r>
              <a:rPr lang="zh-CN" altLang="en-US" dirty="0"/>
              <a:t>相同，区别是</a:t>
            </a:r>
            <a:r>
              <a:rPr lang="en-US" altLang="zh-CN" dirty="0"/>
              <a:t>this</a:t>
            </a:r>
            <a:r>
              <a:rPr lang="zh-CN" altLang="en-US" dirty="0"/>
              <a:t>是在运行时生成代理类后，才判断代理类与</a:t>
            </a:r>
            <a:r>
              <a:rPr lang="en-US" altLang="zh-CN" dirty="0"/>
              <a:t>	</a:t>
            </a:r>
            <a:r>
              <a:rPr lang="zh-CN" altLang="en-US" dirty="0"/>
              <a:t>指定的对象类型是否匹配</a:t>
            </a:r>
          </a:p>
        </p:txBody>
      </p:sp>
    </p:spTree>
    <p:extLst>
      <p:ext uri="{BB962C8B-B14F-4D97-AF65-F5344CB8AC3E}">
        <p14:creationId xmlns:p14="http://schemas.microsoft.com/office/powerpoint/2010/main" val="3953990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lang="zh-CN" altLang="en-US" b="1" dirty="0"/>
              <a:t>切点函数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25690E-EE28-1A46-9B9F-EA1E468A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78418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within()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通过类名指定切点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 target()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通过类名指定，同时包含所有子类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 @within()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匹配标注了指定注解的类及其所有子类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 @target()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所有标注了指定注解的类</a:t>
            </a:r>
          </a:p>
        </p:txBody>
      </p:sp>
    </p:spTree>
    <p:extLst>
      <p:ext uri="{BB962C8B-B14F-4D97-AF65-F5344CB8AC3E}">
        <p14:creationId xmlns:p14="http://schemas.microsoft.com/office/powerpoint/2010/main" val="1617734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FCD39A-68EA-D345-9BE6-F3374774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99" y="0"/>
            <a:ext cx="7580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6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第二课时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JDK</a:t>
            </a:r>
            <a:r>
              <a:rPr kumimoji="1" lang="zh-CN" altLang="en-US" dirty="0"/>
              <a:t> 动态代理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JAVA</a:t>
            </a:r>
            <a:r>
              <a:rPr kumimoji="1" lang="zh-CN" altLang="en-US" dirty="0"/>
              <a:t>字节码生成开源框架：</a:t>
            </a:r>
            <a:r>
              <a:rPr kumimoji="1" lang="en-US" altLang="zh-CN" dirty="0"/>
              <a:t>ASM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en-US" altLang="zh-CN" dirty="0"/>
              <a:t>CGLIB</a:t>
            </a:r>
            <a:r>
              <a:rPr kumimoji="1" lang="zh-CN" altLang="en-US" dirty="0"/>
              <a:t> 动态代理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76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25690E-EE28-1A46-9B9F-EA1E468A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&amp;&amp;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与操作，求交集，也可以写成</a:t>
            </a:r>
            <a:r>
              <a:rPr lang="en-US" altLang="zh-CN" dirty="0"/>
              <a:t>and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 </a:t>
            </a:r>
            <a:r>
              <a:rPr lang="en-US" altLang="zh-CN" dirty="0"/>
              <a:t>||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或操作，求并集，也可以写成</a:t>
            </a:r>
            <a:r>
              <a:rPr lang="en-US" altLang="zh-CN" dirty="0"/>
              <a:t>or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 </a:t>
            </a:r>
            <a:r>
              <a:rPr lang="en-US" altLang="zh-CN" dirty="0"/>
              <a:t>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非操作，求反集，也可以写成</a:t>
            </a:r>
            <a:r>
              <a:rPr lang="en-US" altLang="zh-CN" dirty="0"/>
              <a:t>not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lang="zh-CN" altLang="en-US" b="1" dirty="0"/>
              <a:t>逻辑符号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47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lang="zh-CN" altLang="en-US" b="1" dirty="0"/>
              <a:t>逻辑符号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700A96-434E-334B-BCB5-B7119F7B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690690"/>
            <a:ext cx="8915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86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实现事务（</a:t>
            </a:r>
            <a:r>
              <a:rPr kumimoji="1" lang="en-US" altLang="zh-CN" dirty="0"/>
              <a:t>transaction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基于 </a:t>
            </a:r>
            <a:r>
              <a:rPr lang="en-US" altLang="zh-CN" dirty="0"/>
              <a:t>AOP</a:t>
            </a:r>
            <a:r>
              <a:rPr lang="zh-CN" altLang="en-US" dirty="0"/>
              <a:t>的声明式事务</a:t>
            </a:r>
            <a:r>
              <a:rPr lang="en-US" altLang="zh-CN" dirty="0"/>
              <a:t>,</a:t>
            </a:r>
            <a:r>
              <a:rPr lang="zh-CN" altLang="en-US" dirty="0"/>
              <a:t>将具体业务逻辑与事务处理解耦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声明式事务有两种方式，一种是在配置文件（</a:t>
            </a:r>
            <a:r>
              <a:rPr lang="en-US" altLang="zh-CN" dirty="0"/>
              <a:t>xml</a:t>
            </a:r>
            <a:r>
              <a:rPr lang="zh-CN" altLang="en-US" dirty="0"/>
              <a:t>）中做相关的事务规则声明，另一种是基于</a:t>
            </a:r>
            <a:r>
              <a:rPr lang="en-US" altLang="zh-CN" dirty="0"/>
              <a:t>@Transactional </a:t>
            </a:r>
            <a:r>
              <a:rPr lang="zh-CN" altLang="en-US" dirty="0"/>
              <a:t>注解的方式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0098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BC1EFA-27B6-6C4D-BA2F-517A0B0EA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502" y="0"/>
            <a:ext cx="12296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87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@Transactional</a:t>
            </a:r>
            <a:r>
              <a:rPr kumimoji="1" lang="zh-CN" altLang="en-US" dirty="0"/>
              <a:t> 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/>
              <a:t> </a:t>
            </a:r>
            <a:r>
              <a:rPr lang="en-US" altLang="zh-CN" dirty="0"/>
              <a:t>Spring </a:t>
            </a:r>
            <a:r>
              <a:rPr lang="zh-CN" altLang="en-US" dirty="0"/>
              <a:t>的 </a:t>
            </a:r>
            <a:r>
              <a:rPr lang="en-US" altLang="zh-CN" dirty="0"/>
              <a:t>AOP </a:t>
            </a:r>
            <a:r>
              <a:rPr lang="zh-CN" altLang="en-US" dirty="0"/>
              <a:t>的自调用问题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0BCE62-1D34-0E45-931F-CB331D41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5398"/>
            <a:ext cx="8242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7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@Transactional</a:t>
            </a:r>
            <a:r>
              <a:rPr kumimoji="1" lang="zh-CN" altLang="en-US" dirty="0"/>
              <a:t> 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/>
              <a:t> </a:t>
            </a:r>
            <a:r>
              <a:rPr lang="en-US" altLang="zh-CN" dirty="0"/>
              <a:t>Spring </a:t>
            </a:r>
            <a:r>
              <a:rPr lang="zh-CN" altLang="en-US" dirty="0"/>
              <a:t>的 </a:t>
            </a:r>
            <a:r>
              <a:rPr lang="en-US" altLang="zh-CN" dirty="0"/>
              <a:t>AOP </a:t>
            </a:r>
            <a:r>
              <a:rPr lang="zh-CN" altLang="en-US" dirty="0"/>
              <a:t>的自调用问题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/>
              <a:t> 异常被捕获后，不回滚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sz="2000" dirty="0"/>
              <a:t>默认情况下，如果在事务中抛出了未检查异常（继承自 </a:t>
            </a:r>
            <a:r>
              <a:rPr lang="en-US" altLang="zh-CN" sz="2000" dirty="0" err="1"/>
              <a:t>RuntimeException</a:t>
            </a:r>
            <a:r>
              <a:rPr lang="en-US" altLang="zh-CN" sz="2000" dirty="0"/>
              <a:t> </a:t>
            </a:r>
            <a:r>
              <a:rPr lang="zh-CN" altLang="en-US" sz="2000" dirty="0"/>
              <a:t>的异常）或者 </a:t>
            </a:r>
            <a:r>
              <a:rPr lang="en-US" altLang="zh-CN" sz="2000" dirty="0"/>
              <a:t>Error</a:t>
            </a:r>
            <a:r>
              <a:rPr lang="zh-CN" altLang="en-US" sz="2000" dirty="0"/>
              <a:t>，则 </a:t>
            </a:r>
            <a:r>
              <a:rPr lang="en-US" altLang="zh-CN" sz="2000" dirty="0"/>
              <a:t>Spring </a:t>
            </a:r>
            <a:r>
              <a:rPr lang="zh-CN" altLang="en-US" sz="2000" dirty="0"/>
              <a:t>将回滚事务；除此之外，</a:t>
            </a:r>
            <a:r>
              <a:rPr lang="en-US" altLang="zh-CN" sz="2000" dirty="0"/>
              <a:t>Spring </a:t>
            </a:r>
            <a:r>
              <a:rPr lang="zh-CN" altLang="en-US" sz="2000" dirty="0"/>
              <a:t>不会回滚事务。</a:t>
            </a:r>
            <a:endParaRPr kumimoji="1" lang="en-US" altLang="zh-CN" sz="2000" dirty="0"/>
          </a:p>
          <a:p>
            <a:pPr marL="0" indent="0" fontAlgn="base">
              <a:buNone/>
            </a:pPr>
            <a:r>
              <a:rPr lang="en-US" altLang="zh-CN" dirty="0"/>
              <a:t>	</a:t>
            </a:r>
            <a:r>
              <a:rPr lang="zh-CN" altLang="en-US" sz="2000" dirty="0"/>
              <a:t>如果在事务中抛出其他类型的异常，并期望 </a:t>
            </a:r>
            <a:r>
              <a:rPr lang="en-US" altLang="zh-CN" sz="2000" dirty="0"/>
              <a:t>Spring </a:t>
            </a:r>
            <a:r>
              <a:rPr lang="zh-CN" altLang="en-US" sz="2000" dirty="0"/>
              <a:t>能够回滚事务</a:t>
            </a:r>
            <a:endParaRPr lang="en-US" altLang="zh-CN" sz="2000" dirty="0"/>
          </a:p>
          <a:p>
            <a:pPr marL="0" indent="0" fontAlgn="base">
              <a:buNone/>
            </a:pPr>
            <a:r>
              <a:rPr lang="en-US" altLang="zh-CN" sz="2000" dirty="0"/>
              <a:t>	</a:t>
            </a:r>
            <a:r>
              <a:rPr lang="zh-CN" altLang="en-US" sz="2000" dirty="0"/>
              <a:t>可以指定 </a:t>
            </a:r>
            <a:r>
              <a:rPr lang="en-US" altLang="zh-CN" sz="2000" dirty="0" err="1"/>
              <a:t>rollbackFor</a:t>
            </a:r>
            <a:r>
              <a:rPr lang="zh-CN" altLang="en-US" sz="2000" dirty="0"/>
              <a:t>。例：</a:t>
            </a:r>
            <a:endParaRPr lang="en-US" altLang="zh-CN" sz="2000" dirty="0"/>
          </a:p>
          <a:p>
            <a:pPr marL="0" indent="0" fontAlgn="base">
              <a:buNone/>
            </a:pPr>
            <a:r>
              <a:rPr lang="en-US" altLang="zh-CN" sz="2000" dirty="0"/>
              <a:t>	@Transactional(propagation= </a:t>
            </a:r>
            <a:r>
              <a:rPr lang="en-US" altLang="zh-CN" sz="2000" dirty="0" err="1"/>
              <a:t>Propagation.REQUIRED,rollbackFor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MyException.class</a:t>
            </a:r>
            <a:r>
              <a:rPr lang="en-US" altLang="zh-CN" sz="20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3261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@Transactional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项目实践思考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 err="1"/>
              <a:t>Sqlite</a:t>
            </a:r>
            <a:r>
              <a:rPr kumimoji="1" lang="zh-CN" altLang="en-US" dirty="0"/>
              <a:t> 数据库多进程并发造成文件锁解决思路</a:t>
            </a:r>
            <a:endParaRPr kumimoji="1" lang="en-US" altLang="zh-CN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dirty="0"/>
              <a:t>使用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的内核锁机制：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unlock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dirty="0"/>
              <a:t>定义进程锁切面，作用于 </a:t>
            </a:r>
            <a:r>
              <a:rPr kumimoji="1" lang="en-US" altLang="zh-CN" dirty="0" err="1"/>
              <a:t>dao</a:t>
            </a:r>
            <a:r>
              <a:rPr kumimoji="1" lang="zh-CN" altLang="en-US" dirty="0"/>
              <a:t> 包</a:t>
            </a:r>
            <a:endParaRPr kumimoji="1" lang="en-US" altLang="zh-CN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dirty="0"/>
              <a:t>结合 </a:t>
            </a:r>
            <a:r>
              <a:rPr kumimoji="1" lang="en-US" altLang="zh-CN" dirty="0"/>
              <a:t>@Before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@After</a:t>
            </a:r>
            <a:r>
              <a:rPr kumimoji="1" lang="zh-CN" altLang="en-US" dirty="0"/>
              <a:t>，分别 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2361605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交流环节</a:t>
            </a:r>
          </a:p>
        </p:txBody>
      </p:sp>
    </p:spTree>
    <p:extLst>
      <p:ext uri="{BB962C8B-B14F-4D97-AF65-F5344CB8AC3E}">
        <p14:creationId xmlns:p14="http://schemas.microsoft.com/office/powerpoint/2010/main" val="324695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静态代理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动态代理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E5B8FB-D217-ED4E-9BED-7C0783A8AC24}"/>
              </a:ext>
            </a:extLst>
          </p:cNvPr>
          <p:cNvSpPr txBox="1"/>
          <p:nvPr/>
        </p:nvSpPr>
        <p:spPr>
          <a:xfrm>
            <a:off x="838200" y="5044499"/>
            <a:ext cx="10033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在程序运行时，动态的生成代理类的字节码文件</a:t>
            </a:r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	</a:t>
            </a:r>
          </a:p>
          <a:p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								——</a:t>
            </a:r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动态代理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87C225-6877-5E47-8D94-712171F346FE}"/>
              </a:ext>
            </a:extLst>
          </p:cNvPr>
          <p:cNvSpPr txBox="1"/>
          <p:nvPr/>
        </p:nvSpPr>
        <p:spPr>
          <a:xfrm>
            <a:off x="838200" y="2030911"/>
            <a:ext cx="100335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在程序运行前，编译期就已经存在代理类源码，</a:t>
            </a:r>
            <a:endParaRPr kumimoji="1" lang="en-US" altLang="zh-CN" sz="32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并编译生成</a:t>
            </a:r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class</a:t>
            </a:r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字节码</a:t>
            </a:r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		</a:t>
            </a:r>
          </a:p>
          <a:p>
            <a:r>
              <a:rPr kumimoji="1" lang="en-US" altLang="zh-CN" sz="3200" dirty="0">
                <a:solidFill>
                  <a:schemeClr val="bg2">
                    <a:lumMod val="90000"/>
                  </a:schemeClr>
                </a:solidFill>
              </a:rPr>
              <a:t>								——</a:t>
            </a:r>
            <a:r>
              <a:rPr kumimoji="1" lang="zh-CN" altLang="en-US" sz="3200" dirty="0">
                <a:solidFill>
                  <a:schemeClr val="bg2">
                    <a:lumMod val="90000"/>
                  </a:schemeClr>
                </a:solidFill>
              </a:rPr>
              <a:t>静态代理</a:t>
            </a:r>
          </a:p>
        </p:txBody>
      </p:sp>
    </p:spTree>
    <p:extLst>
      <p:ext uri="{BB962C8B-B14F-4D97-AF65-F5344CB8AC3E}">
        <p14:creationId xmlns:p14="http://schemas.microsoft.com/office/powerpoint/2010/main" val="889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JDK</a:t>
            </a:r>
            <a:r>
              <a:rPr kumimoji="1" lang="zh-CN" altLang="en-US" dirty="0"/>
              <a:t> 动态代理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2DEBB4-2B32-EA46-A7E6-72D6601F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225"/>
            <a:ext cx="12192000" cy="4891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CADD71-C161-3248-81BF-CF4DDF7C3BBB}"/>
              </a:ext>
            </a:extLst>
          </p:cNvPr>
          <p:cNvSpPr txBox="1"/>
          <p:nvPr/>
        </p:nvSpPr>
        <p:spPr>
          <a:xfrm>
            <a:off x="5292527" y="3373066"/>
            <a:ext cx="161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method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：</a:t>
            </a:r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sell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DD1D16-B3D2-5740-926A-3761604F9415}"/>
              </a:ext>
            </a:extLst>
          </p:cNvPr>
          <p:cNvSpPr txBox="1"/>
          <p:nvPr/>
        </p:nvSpPr>
        <p:spPr>
          <a:xfrm>
            <a:off x="7942321" y="2837209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delegate : owner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93191B-7965-B241-B1EF-2BA8EB9F6E8E}"/>
              </a:ext>
            </a:extLst>
          </p:cNvPr>
          <p:cNvSpPr txBox="1"/>
          <p:nvPr/>
        </p:nvSpPr>
        <p:spPr>
          <a:xfrm>
            <a:off x="7652269" y="4445298"/>
            <a:ext cx="195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  <a:latin typeface="-apple-system"/>
              </a:rPr>
              <a:t>owner.sell</a:t>
            </a:r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5691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JDK</a:t>
            </a:r>
            <a:r>
              <a:rPr kumimoji="1" lang="zh-CN" altLang="en-US" dirty="0"/>
              <a:t> 动态代理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DEDDD8-277C-3B43-8980-E360605E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045"/>
            <a:ext cx="12192000" cy="34335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A6D84F-ADED-9244-90E9-4F268D188F4E}"/>
              </a:ext>
            </a:extLst>
          </p:cNvPr>
          <p:cNvSpPr txBox="1"/>
          <p:nvPr/>
        </p:nvSpPr>
        <p:spPr>
          <a:xfrm>
            <a:off x="315414" y="2910078"/>
            <a:ext cx="749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1.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3D82E5-36E7-7948-A43F-F66A55DDC204}"/>
              </a:ext>
            </a:extLst>
          </p:cNvPr>
          <p:cNvSpPr txBox="1"/>
          <p:nvPr/>
        </p:nvSpPr>
        <p:spPr>
          <a:xfrm>
            <a:off x="315414" y="3397836"/>
            <a:ext cx="749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2.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167CED-84B2-4348-BB07-E5BD3103233F}"/>
              </a:ext>
            </a:extLst>
          </p:cNvPr>
          <p:cNvSpPr txBox="1"/>
          <p:nvPr/>
        </p:nvSpPr>
        <p:spPr>
          <a:xfrm>
            <a:off x="315414" y="3987804"/>
            <a:ext cx="749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-apple-system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0193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函数调用链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A6C8D-14E8-1540-95B9-F346FA32D6B2}"/>
              </a:ext>
            </a:extLst>
          </p:cNvPr>
          <p:cNvSpPr/>
          <p:nvPr/>
        </p:nvSpPr>
        <p:spPr>
          <a:xfrm>
            <a:off x="1346419" y="5291837"/>
            <a:ext cx="1612231" cy="66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$Proxy0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E86CA4-6ECE-2749-8F2B-721CEA2EAA71}"/>
              </a:ext>
            </a:extLst>
          </p:cNvPr>
          <p:cNvSpPr/>
          <p:nvPr/>
        </p:nvSpPr>
        <p:spPr>
          <a:xfrm>
            <a:off x="1346419" y="1513857"/>
            <a:ext cx="8630679" cy="62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Proxy</a:t>
            </a:r>
          </a:p>
          <a:p>
            <a:pPr algn="ctr"/>
            <a:r>
              <a:rPr kumimoji="1" lang="zh-CN" altLang="en-US" dirty="0"/>
              <a:t>持有</a:t>
            </a:r>
            <a:r>
              <a:rPr kumimoji="1" lang="en-US" altLang="zh-CN" dirty="0" err="1"/>
              <a:t>invocationHandler</a:t>
            </a:r>
            <a:r>
              <a:rPr kumimoji="1" lang="en-US" altLang="zh-CN" dirty="0"/>
              <a:t> --&gt;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saleInvocationHandler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9CD73E-1F28-8C4C-AAE3-F3F4E276C0F9}"/>
              </a:ext>
            </a:extLst>
          </p:cNvPr>
          <p:cNvSpPr/>
          <p:nvPr/>
        </p:nvSpPr>
        <p:spPr>
          <a:xfrm>
            <a:off x="4383879" y="2825110"/>
            <a:ext cx="2125781" cy="625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Sales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49512DC-9E6E-0C43-9105-91AB2F9834FA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152535" y="2139497"/>
            <a:ext cx="0" cy="31523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DC109FB-26FB-DD45-9FB0-BB0D4E24AC0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958650" y="3450751"/>
            <a:ext cx="1906941" cy="2171955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976FF70-FBA6-E84E-8678-7A52C232CDCC}"/>
              </a:ext>
            </a:extLst>
          </p:cNvPr>
          <p:cNvSpPr/>
          <p:nvPr/>
        </p:nvSpPr>
        <p:spPr>
          <a:xfrm>
            <a:off x="6924249" y="5291836"/>
            <a:ext cx="3052849" cy="66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Owner</a:t>
            </a:r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A8696CC-E344-5949-89DC-5B09B12E031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001125" y="2139497"/>
            <a:ext cx="449549" cy="315233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429D61D-D945-ED4B-A3DD-DCA98DBC74E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78897" y="3450753"/>
            <a:ext cx="1245352" cy="2171952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D264659-98BD-C540-A400-1169DC47128F}"/>
              </a:ext>
            </a:extLst>
          </p:cNvPr>
          <p:cNvSpPr txBox="1"/>
          <p:nvPr/>
        </p:nvSpPr>
        <p:spPr>
          <a:xfrm>
            <a:off x="1780873" y="3686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prstClr val="white"/>
                </a:solidFill>
              </a:rPr>
              <a:t>继承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3C30B1E-E37E-A141-8B80-0487D687FB59}"/>
              </a:ext>
            </a:extLst>
          </p:cNvPr>
          <p:cNvSpPr txBox="1"/>
          <p:nvPr/>
        </p:nvSpPr>
        <p:spPr>
          <a:xfrm>
            <a:off x="7737555" y="3621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prstClr val="white"/>
                </a:solidFill>
              </a:rPr>
              <a:t>持有对象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1B93580-CA28-EC44-8B6E-9E28D7B6EE73}"/>
              </a:ext>
            </a:extLst>
          </p:cNvPr>
          <p:cNvSpPr txBox="1"/>
          <p:nvPr/>
        </p:nvSpPr>
        <p:spPr>
          <a:xfrm>
            <a:off x="3644001" y="43520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prstClr val="white"/>
                </a:solidFill>
              </a:rPr>
              <a:t>实现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614B2DF-F6D2-AD4F-8F02-8ED4541A1752}"/>
              </a:ext>
            </a:extLst>
          </p:cNvPr>
          <p:cNvSpPr txBox="1"/>
          <p:nvPr/>
        </p:nvSpPr>
        <p:spPr>
          <a:xfrm>
            <a:off x="5978407" y="43520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prstClr val="white"/>
                </a:solidFill>
              </a:rPr>
              <a:t>实现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04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34AB-8B29-F847-84A3-6CA6F16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JDK</a:t>
            </a:r>
            <a:r>
              <a:rPr kumimoji="1" lang="zh-CN" altLang="en-US" dirty="0"/>
              <a:t>动态代理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缺陷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F50E46-2BA2-234E-9910-8CEC2DD88B5C}"/>
              </a:ext>
            </a:extLst>
          </p:cNvPr>
          <p:cNvSpPr txBox="1"/>
          <p:nvPr/>
        </p:nvSpPr>
        <p:spPr>
          <a:xfrm>
            <a:off x="838200" y="1555223"/>
            <a:ext cx="10292644" cy="493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Proxy 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是面向接口的，委托类必须实现某个接口</a:t>
            </a:r>
            <a:endParaRPr kumimoji="1" lang="en-US" altLang="zh-CN" sz="28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Proxy 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生成的对象是接口一致的而不是对象一致的：</a:t>
            </a:r>
            <a:endParaRPr lang="en-US" altLang="zh-CN" sz="28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生成的是实现了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Sales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接口的对象，而不是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Owner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的对象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marL="514338" indent="-514338">
              <a:lnSpc>
                <a:spcPct val="200000"/>
              </a:lnSpc>
              <a:buFontTx/>
              <a:buAutoNum type="arabicPeriod"/>
            </a:pP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影响效率</a:t>
            </a:r>
            <a:endParaRPr lang="en-US" altLang="zh-CN" sz="28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从源码分析中我们看到，大量使用了反射。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有实验数据表明，调用反射比一般的函数开销至少要大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10 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倍。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对于性能关键的应用，使用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proxy class 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是需要精心考虑的，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以避免反射成为整个应用的瓶颈。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29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1B3B-5933-3748-8C6D-7A8C8C75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字节码生成框架：</a:t>
            </a:r>
            <a:r>
              <a:rPr kumimoji="1" lang="en-US" altLang="zh-CN" dirty="0"/>
              <a:t>ASM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BFEF4-7EB6-DF48-B5AF-82E4BF85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33486"/>
          </a:xfrm>
        </p:spPr>
        <p:txBody>
          <a:bodyPr>
            <a:norm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 目标：生成、转换、分析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字节码</a:t>
            </a:r>
            <a:endParaRPr kumimoji="1"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zh-CN" altLang="en-US" dirty="0"/>
              <a:t> 应用：</a:t>
            </a:r>
            <a:r>
              <a:rPr lang="en-US" altLang="zh-CN" dirty="0"/>
              <a:t>API</a:t>
            </a:r>
            <a:r>
              <a:rPr lang="zh-CN" altLang="en-US" dirty="0"/>
              <a:t>性能分析，代码优化和代码混淆</a:t>
            </a:r>
            <a:endParaRPr lang="en-US" altLang="zh-CN" dirty="0"/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kumimoji="1" lang="zh-CN" altLang="en-US" dirty="0"/>
              <a:t> 特点：轻量、高性能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8893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4604</TotalTime>
  <Words>1537</Words>
  <Application>Microsoft Macintosh PowerPoint</Application>
  <PresentationFormat>宽屏</PresentationFormat>
  <Paragraphs>247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-apple-system</vt:lpstr>
      <vt:lpstr>等线</vt:lpstr>
      <vt:lpstr>华文楷体</vt:lpstr>
      <vt:lpstr>微软雅黑</vt:lpstr>
      <vt:lpstr>Arial</vt:lpstr>
      <vt:lpstr>Consolas</vt:lpstr>
      <vt:lpstr>Verdana</vt:lpstr>
      <vt:lpstr>Office 主题​​</vt:lpstr>
      <vt:lpstr>Java动态代理原理及应用</vt:lpstr>
      <vt:lpstr>JAVA动态代理 - 第一课时</vt:lpstr>
      <vt:lpstr>JAVA动态代理 - 第二课时</vt:lpstr>
      <vt:lpstr>静态代理 VS 动态代理</vt:lpstr>
      <vt:lpstr>动态代理 – JDK 动态代理</vt:lpstr>
      <vt:lpstr>动态代理 – JDK 动态代理</vt:lpstr>
      <vt:lpstr>JDK动态代理 – 函数调用链</vt:lpstr>
      <vt:lpstr>JDK动态代理 – 缺陷</vt:lpstr>
      <vt:lpstr>JAVA字节码生成框架：ASM</vt:lpstr>
      <vt:lpstr>JAVA字节码生成框架：ASM – 接口和组件</vt:lpstr>
      <vt:lpstr>CGLIB 动态代理 – 实例</vt:lpstr>
      <vt:lpstr>PowerPoint 演示文稿</vt:lpstr>
      <vt:lpstr>PowerPoint 演示文稿</vt:lpstr>
      <vt:lpstr>JAVA动态代理 - 第三课时</vt:lpstr>
      <vt:lpstr>Spring AOP</vt:lpstr>
      <vt:lpstr>Spring AOP – 横切概念</vt:lpstr>
      <vt:lpstr>Spring AOP – 横切概念</vt:lpstr>
      <vt:lpstr>Spring AOP – 横切概念</vt:lpstr>
      <vt:lpstr>Spring AOP – 实例</vt:lpstr>
      <vt:lpstr>Spring AOP – 实例</vt:lpstr>
      <vt:lpstr>Spring AOP – 实例</vt:lpstr>
      <vt:lpstr>Spring AOP – 实例</vt:lpstr>
      <vt:lpstr>Spring AOP – 两种使用方式</vt:lpstr>
      <vt:lpstr>Spring AOP – 注解说明</vt:lpstr>
      <vt:lpstr>Spring AOP – 注解说明</vt:lpstr>
      <vt:lpstr>Spring AOP – 切点函数</vt:lpstr>
      <vt:lpstr>Spring AOP – 切点函数</vt:lpstr>
      <vt:lpstr>Spring AOP – 切点函数</vt:lpstr>
      <vt:lpstr>PowerPoint 演示文稿</vt:lpstr>
      <vt:lpstr>Spring AOP – 逻辑符号</vt:lpstr>
      <vt:lpstr>Spring AOP – 逻辑符号</vt:lpstr>
      <vt:lpstr>Spring实现事务（transaction）</vt:lpstr>
      <vt:lpstr>PowerPoint 演示文稿</vt:lpstr>
      <vt:lpstr>@Transactional 注意事项</vt:lpstr>
      <vt:lpstr>@Transactional 注意事项</vt:lpstr>
      <vt:lpstr>@Transactional – 项目实践思考</vt:lpstr>
      <vt:lpstr>交流环节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Java动态代理原理及应用</dc:title>
  <dc:creator>Microsoft Office 用户</dc:creator>
  <cp:lastModifiedBy>Microsoft Office 用户</cp:lastModifiedBy>
  <cp:revision>723</cp:revision>
  <dcterms:created xsi:type="dcterms:W3CDTF">2018-11-26T15:29:59Z</dcterms:created>
  <dcterms:modified xsi:type="dcterms:W3CDTF">2019-01-02T01:14:38Z</dcterms:modified>
</cp:coreProperties>
</file>